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" charset="1" panose="00000500000000000000"/>
      <p:regular r:id="rId10"/>
    </p:embeddedFont>
    <p:embeddedFont>
      <p:font typeface="HK Grotesk Bold" charset="1" panose="00000800000000000000"/>
      <p:regular r:id="rId11"/>
    </p:embeddedFont>
    <p:embeddedFont>
      <p:font typeface="HK Grotesk Italics" charset="1" panose="00000500000000000000"/>
      <p:regular r:id="rId12"/>
    </p:embeddedFont>
    <p:embeddedFont>
      <p:font typeface="HK Grotesk Bold Italics" charset="1" panose="00000800000000000000"/>
      <p:regular r:id="rId13"/>
    </p:embeddedFont>
    <p:embeddedFont>
      <p:font typeface="HK Grotesk Light" charset="1" panose="00000400000000000000"/>
      <p:regular r:id="rId14"/>
    </p:embeddedFont>
    <p:embeddedFont>
      <p:font typeface="HK Grotesk Light Italics" charset="1" panose="000004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Italics" charset="1" panose="00000600000000000000"/>
      <p:regular r:id="rId17"/>
    </p:embeddedFont>
    <p:embeddedFont>
      <p:font typeface="HK Grotesk Semi-Bold" charset="1" panose="00000700000000000000"/>
      <p:regular r:id="rId18"/>
    </p:embeddedFont>
    <p:embeddedFont>
      <p:font typeface="HK Grotesk Semi-Bold Italics" charset="1" panose="000007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14912">
            <a:off x="-1534103" y="1801518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6" y="0"/>
                </a:lnTo>
                <a:lnTo>
                  <a:pt x="21356206" y="6874464"/>
                </a:lnTo>
                <a:lnTo>
                  <a:pt x="0" y="6874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4650" y="1538876"/>
            <a:ext cx="12900500" cy="1871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30"/>
              </a:lnSpc>
            </a:pPr>
            <a:r>
              <a:rPr lang="en-US" sz="13000" spc="-390">
                <a:solidFill>
                  <a:srgbClr val="FFFFFF"/>
                </a:solidFill>
                <a:latin typeface="HK Grotesk Bold"/>
              </a:rPr>
              <a:t>Ingegneria sociale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330652" y="7061766"/>
            <a:ext cx="1928648" cy="2074442"/>
            <a:chOff x="0" y="0"/>
            <a:chExt cx="2571531" cy="2765923"/>
          </a:xfrm>
        </p:grpSpPr>
        <p:sp>
          <p:nvSpPr>
            <p:cNvPr name="AutoShape 5" id="5"/>
            <p:cNvSpPr/>
            <p:nvPr/>
          </p:nvSpPr>
          <p:spPr>
            <a:xfrm rot="0">
              <a:off x="2508031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310295"/>
              <a:ext cx="2571531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29677" y="4941969"/>
            <a:ext cx="7859354" cy="6387511"/>
          </a:xfrm>
          <a:custGeom>
            <a:avLst/>
            <a:gdLst/>
            <a:ahLst/>
            <a:cxnLst/>
            <a:rect r="r" b="b" t="t" l="l"/>
            <a:pathLst>
              <a:path h="6387511" w="7859354">
                <a:moveTo>
                  <a:pt x="0" y="0"/>
                </a:moveTo>
                <a:lnTo>
                  <a:pt x="7859354" y="0"/>
                </a:lnTo>
                <a:lnTo>
                  <a:pt x="7859354" y="6387511"/>
                </a:lnTo>
                <a:lnTo>
                  <a:pt x="0" y="6387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3079094" y="1046416"/>
            <a:ext cx="1843732" cy="123101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018130" y="0"/>
            <a:ext cx="5269870" cy="2623381"/>
          </a:xfrm>
          <a:custGeom>
            <a:avLst/>
            <a:gdLst/>
            <a:ahLst/>
            <a:cxnLst/>
            <a:rect r="r" b="b" t="t" l="l"/>
            <a:pathLst>
              <a:path h="2623381" w="5269870">
                <a:moveTo>
                  <a:pt x="0" y="0"/>
                </a:moveTo>
                <a:lnTo>
                  <a:pt x="5269870" y="0"/>
                </a:lnTo>
                <a:lnTo>
                  <a:pt x="5269870" y="2623381"/>
                </a:lnTo>
                <a:lnTo>
                  <a:pt x="0" y="26233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12" r="0" b="-281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4802" y="685800"/>
            <a:ext cx="224790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DMARC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79094" y="2752352"/>
            <a:ext cx="15146146" cy="434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DOMAIN-BASED MESSAGE AUTHENTICATION, REPORTING, AND CONFORMANCE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22827" y="3653417"/>
            <a:ext cx="12131400" cy="485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9"/>
              </a:lnSpc>
            </a:pPr>
            <a:r>
              <a:rPr lang="en-US" sz="3486">
                <a:solidFill>
                  <a:srgbClr val="FFFFFF"/>
                </a:solidFill>
                <a:latin typeface="HK Grotesk Bold"/>
              </a:rPr>
              <a:t>Obbiettivo:</a:t>
            </a:r>
          </a:p>
          <a:p>
            <a:pPr>
              <a:lnSpc>
                <a:spcPts val="3869"/>
              </a:lnSpc>
            </a:pPr>
            <a:r>
              <a:rPr lang="en-US" sz="3486">
                <a:solidFill>
                  <a:srgbClr val="FFFFFF"/>
                </a:solidFill>
                <a:latin typeface="HK Grotesk Bold"/>
              </a:rPr>
              <a:t>Fornire un meccanismo per l'autenticazione degli email e specificare come le email non autenticate dovrebbero essere gestite. </a:t>
            </a:r>
          </a:p>
          <a:p>
            <a:pPr>
              <a:lnSpc>
                <a:spcPts val="3869"/>
              </a:lnSpc>
            </a:pPr>
            <a:r>
              <a:rPr lang="en-US" sz="3486">
                <a:solidFill>
                  <a:srgbClr val="FFFFFF"/>
                </a:solidFill>
                <a:latin typeface="HK Grotesk Bold"/>
              </a:rPr>
              <a:t>Come funziona: DMARC unisce SPF e DKIM, richiedendo che entrambi siano autenticati correttamente o che nessuno dei due sia superato.</a:t>
            </a:r>
          </a:p>
          <a:p>
            <a:pPr>
              <a:lnSpc>
                <a:spcPts val="3869"/>
              </a:lnSpc>
              <a:spcBef>
                <a:spcPct val="0"/>
              </a:spcBef>
            </a:pPr>
            <a:r>
              <a:rPr lang="en-US" sz="3486">
                <a:solidFill>
                  <a:srgbClr val="FFFFFF"/>
                </a:solidFill>
                <a:latin typeface="HK Grotesk Bold"/>
              </a:rPr>
              <a:t>Consente di specificare le azioni da intraprendere per le email che non superano l'autenticazione, ad esempio, possono essere contrassegnate come spam o rifiutate.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6950821" y="7563921"/>
            <a:ext cx="616957" cy="2074442"/>
            <a:chOff x="0" y="0"/>
            <a:chExt cx="822610" cy="2765923"/>
          </a:xfrm>
        </p:grpSpPr>
        <p:sp>
          <p:nvSpPr>
            <p:cNvPr name="AutoShape 9" id="9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378018" y="-1628504"/>
            <a:ext cx="22440969" cy="15300661"/>
          </a:xfrm>
          <a:custGeom>
            <a:avLst/>
            <a:gdLst/>
            <a:ahLst/>
            <a:cxnLst/>
            <a:rect r="r" b="b" t="t" l="l"/>
            <a:pathLst>
              <a:path h="15300661" w="22440969">
                <a:moveTo>
                  <a:pt x="0" y="0"/>
                </a:moveTo>
                <a:lnTo>
                  <a:pt x="22440969" y="0"/>
                </a:lnTo>
                <a:lnTo>
                  <a:pt x="22440969" y="15300660"/>
                </a:lnTo>
                <a:lnTo>
                  <a:pt x="0" y="15300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20919" y="6592939"/>
            <a:ext cx="9225120" cy="7011091"/>
          </a:xfrm>
          <a:custGeom>
            <a:avLst/>
            <a:gdLst/>
            <a:ahLst/>
            <a:cxnLst/>
            <a:rect r="r" b="b" t="t" l="l"/>
            <a:pathLst>
              <a:path h="7011091" w="9225120">
                <a:moveTo>
                  <a:pt x="0" y="0"/>
                </a:moveTo>
                <a:lnTo>
                  <a:pt x="9225119" y="0"/>
                </a:lnTo>
                <a:lnTo>
                  <a:pt x="9225119" y="7011091"/>
                </a:lnTo>
                <a:lnTo>
                  <a:pt x="0" y="7011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45059" y="1320172"/>
            <a:ext cx="6593869" cy="3617045"/>
          </a:xfrm>
          <a:custGeom>
            <a:avLst/>
            <a:gdLst/>
            <a:ahLst/>
            <a:cxnLst/>
            <a:rect r="r" b="b" t="t" l="l"/>
            <a:pathLst>
              <a:path h="3617045" w="6593869">
                <a:moveTo>
                  <a:pt x="0" y="0"/>
                </a:moveTo>
                <a:lnTo>
                  <a:pt x="6593869" y="0"/>
                </a:lnTo>
                <a:lnTo>
                  <a:pt x="6593869" y="3617045"/>
                </a:lnTo>
                <a:lnTo>
                  <a:pt x="0" y="36170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31829" y="5548901"/>
            <a:ext cx="6807100" cy="3254889"/>
          </a:xfrm>
          <a:custGeom>
            <a:avLst/>
            <a:gdLst/>
            <a:ahLst/>
            <a:cxnLst/>
            <a:rect r="r" b="b" t="t" l="l"/>
            <a:pathLst>
              <a:path h="3254889" w="6807100">
                <a:moveTo>
                  <a:pt x="0" y="0"/>
                </a:moveTo>
                <a:lnTo>
                  <a:pt x="6807099" y="0"/>
                </a:lnTo>
                <a:lnTo>
                  <a:pt x="6807099" y="3254889"/>
                </a:lnTo>
                <a:lnTo>
                  <a:pt x="0" y="32548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86715"/>
            <a:ext cx="11195090" cy="64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HK Grotesk Bold"/>
              </a:rPr>
              <a:t>COME FUNZIONA UN’ATTACCO PHISHING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52537" y="1339222"/>
            <a:ext cx="7298002" cy="675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CIRCA IL 90% DEGLI IMPIEGATI NON HA NOTATO CHE LA MAIL ERA FASULLA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38416" y="1768180"/>
            <a:ext cx="6390704" cy="7675210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6950821" y="2407781"/>
            <a:ext cx="616957" cy="2074442"/>
            <a:chOff x="0" y="0"/>
            <a:chExt cx="822610" cy="2765923"/>
          </a:xfrm>
        </p:grpSpPr>
        <p:sp>
          <p:nvSpPr>
            <p:cNvPr name="AutoShape 10" id="10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29544">
            <a:off x="-4664470" y="9434216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5914" y="418543"/>
            <a:ext cx="7365289" cy="3635771"/>
          </a:xfrm>
          <a:custGeom>
            <a:avLst/>
            <a:gdLst/>
            <a:ahLst/>
            <a:cxnLst/>
            <a:rect r="r" b="b" t="t" l="l"/>
            <a:pathLst>
              <a:path h="3635771" w="7365289">
                <a:moveTo>
                  <a:pt x="0" y="0"/>
                </a:moveTo>
                <a:lnTo>
                  <a:pt x="7365290" y="0"/>
                </a:lnTo>
                <a:lnTo>
                  <a:pt x="7365290" y="3635771"/>
                </a:lnTo>
                <a:lnTo>
                  <a:pt x="0" y="36357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88559" y="6642727"/>
            <a:ext cx="9099356" cy="3177656"/>
          </a:xfrm>
          <a:custGeom>
            <a:avLst/>
            <a:gdLst/>
            <a:ahLst/>
            <a:cxnLst/>
            <a:rect r="r" b="b" t="t" l="l"/>
            <a:pathLst>
              <a:path h="3177656" w="9099356">
                <a:moveTo>
                  <a:pt x="0" y="0"/>
                </a:moveTo>
                <a:lnTo>
                  <a:pt x="9099356" y="0"/>
                </a:lnTo>
                <a:lnTo>
                  <a:pt x="9099356" y="3177656"/>
                </a:lnTo>
                <a:lnTo>
                  <a:pt x="0" y="3177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71204" y="3016472"/>
            <a:ext cx="10071983" cy="302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</a:pPr>
            <a:r>
              <a:rPr lang="en-US" sz="2711">
                <a:solidFill>
                  <a:srgbClr val="FFFFFF"/>
                </a:solidFill>
                <a:latin typeface="HK Grotesk Bold"/>
              </a:rPr>
              <a:t>Confrontando con le immagini qui a lato, dove troviamo le e-mail corrette e non fasulle notiamo che:</a:t>
            </a:r>
          </a:p>
          <a:p>
            <a:pPr marL="585428" indent="-292714" lvl="1">
              <a:lnSpc>
                <a:spcPts val="3009"/>
              </a:lnSpc>
              <a:buFont typeface="Arial"/>
              <a:buChar char="•"/>
            </a:pPr>
            <a:r>
              <a:rPr lang="en-US" sz="2711">
                <a:solidFill>
                  <a:srgbClr val="FFFFFF"/>
                </a:solidFill>
                <a:latin typeface="HK Grotesk Bold"/>
              </a:rPr>
              <a:t>la mail fasulla aveva una e-mail mittente non autorizzata da Amazon</a:t>
            </a:r>
          </a:p>
          <a:p>
            <a:pPr marL="585428" indent="-292714" lvl="1">
              <a:lnSpc>
                <a:spcPts val="3009"/>
              </a:lnSpc>
              <a:spcBef>
                <a:spcPct val="0"/>
              </a:spcBef>
              <a:buFont typeface="Arial"/>
              <a:buChar char="•"/>
            </a:pPr>
            <a:r>
              <a:rPr lang="en-US" sz="2711">
                <a:solidFill>
                  <a:srgbClr val="FFFFFF"/>
                </a:solidFill>
                <a:latin typeface="HK Grotesk Bold"/>
              </a:rPr>
              <a:t>Il link di accesso alla pagina Amazon per la verifica dello stato della spedizione porta a un sito clonato, quindi a prima vista identico all’originale. Questo per indurre gli utenti a inserire i propri dati utente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950821" y="7563921"/>
            <a:ext cx="616957" cy="2074442"/>
            <a:chOff x="0" y="0"/>
            <a:chExt cx="822610" cy="2765923"/>
          </a:xfrm>
        </p:grpSpPr>
        <p:sp>
          <p:nvSpPr>
            <p:cNvPr name="AutoShape 7" id="7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74217" y="318883"/>
            <a:ext cx="19036434" cy="6437888"/>
          </a:xfrm>
          <a:custGeom>
            <a:avLst/>
            <a:gdLst/>
            <a:ahLst/>
            <a:cxnLst/>
            <a:rect r="r" b="b" t="t" l="l"/>
            <a:pathLst>
              <a:path h="6437888" w="19036434">
                <a:moveTo>
                  <a:pt x="0" y="0"/>
                </a:moveTo>
                <a:lnTo>
                  <a:pt x="19036434" y="0"/>
                </a:lnTo>
                <a:lnTo>
                  <a:pt x="19036434" y="6437888"/>
                </a:lnTo>
                <a:lnTo>
                  <a:pt x="0" y="6437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748555" y="555308"/>
            <a:ext cx="10927766" cy="100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69"/>
              </a:lnSpc>
            </a:pPr>
            <a:r>
              <a:rPr lang="en-US" sz="6999" spc="-209">
                <a:solidFill>
                  <a:srgbClr val="FFFFFF"/>
                </a:solidFill>
                <a:latin typeface="HK Grotesk Bold"/>
              </a:rPr>
              <a:t>GRAZIE DELL’ATTEZIONE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197992"/>
            <a:ext cx="2789226" cy="49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"/>
              </a:rPr>
              <a:t>FROM AXITEA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62889" y="8197992"/>
            <a:ext cx="762223" cy="49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"/>
              </a:rPr>
              <a:t>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53657" y="8217041"/>
            <a:ext cx="3422664" cy="49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"/>
              </a:rPr>
              <a:t>EPICODESECURITY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4324788" y="8482523"/>
            <a:ext cx="3727667" cy="381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9874083" y="8482523"/>
            <a:ext cx="3727667" cy="3810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84960" y="7183858"/>
            <a:ext cx="47625" cy="1325731"/>
          </a:xfrm>
          <a:prstGeom prst="rect">
            <a:avLst/>
          </a:prstGeom>
          <a:solidFill>
            <a:srgbClr val="57FFDC"/>
          </a:solidFill>
        </p:spPr>
      </p:sp>
      <p:sp>
        <p:nvSpPr>
          <p:cNvPr name="Freeform 3" id="3"/>
          <p:cNvSpPr/>
          <p:nvPr/>
        </p:nvSpPr>
        <p:spPr>
          <a:xfrm flipH="false" flipV="false" rot="-792178">
            <a:off x="-3184334" y="-1644671"/>
            <a:ext cx="11135343" cy="3391383"/>
          </a:xfrm>
          <a:custGeom>
            <a:avLst/>
            <a:gdLst/>
            <a:ahLst/>
            <a:cxnLst/>
            <a:rect r="r" b="b" t="t" l="l"/>
            <a:pathLst>
              <a:path h="3391383" w="11135343">
                <a:moveTo>
                  <a:pt x="0" y="0"/>
                </a:moveTo>
                <a:lnTo>
                  <a:pt x="11135343" y="0"/>
                </a:lnTo>
                <a:lnTo>
                  <a:pt x="11135343" y="3391383"/>
                </a:lnTo>
                <a:lnTo>
                  <a:pt x="0" y="3391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8181612" y="1028700"/>
            <a:ext cx="9525" cy="6439108"/>
          </a:xfrm>
          <a:prstGeom prst="rect">
            <a:avLst/>
          </a:prstGeom>
          <a:solidFill>
            <a:srgbClr val="57FFDC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984960" y="4230200"/>
            <a:ext cx="5910916" cy="2263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8000" spc="-240">
                <a:solidFill>
                  <a:srgbClr val="FFFFFF"/>
                </a:solidFill>
                <a:latin typeface="HK Grotesk Bold"/>
              </a:rPr>
              <a:t>INDICE DIDATTICO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44000" y="1042832"/>
            <a:ext cx="8115300" cy="1095894"/>
            <a:chOff x="0" y="0"/>
            <a:chExt cx="10820400" cy="146119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0820400" cy="644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"/>
                </a:rPr>
                <a:t>INGEGNERIA SOCIALE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63949"/>
              <a:ext cx="10820400" cy="597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-56">
                  <a:solidFill>
                    <a:srgbClr val="FFFFFF"/>
                  </a:solidFill>
                  <a:latin typeface="HK Grotesk Light"/>
                </a:rPr>
                <a:t>Definizione  e rischi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144000" y="2819192"/>
            <a:ext cx="8115300" cy="1095894"/>
            <a:chOff x="0" y="0"/>
            <a:chExt cx="10820400" cy="146119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0820400" cy="644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"/>
                </a:rPr>
                <a:t>PHISHING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63949"/>
              <a:ext cx="10820400" cy="597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-56">
                  <a:solidFill>
                    <a:srgbClr val="FFFFFF"/>
                  </a:solidFill>
                  <a:latin typeface="HK Grotesk Light"/>
                </a:rPr>
                <a:t>Definizione e metodo di azione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4595553"/>
            <a:ext cx="8115300" cy="1095894"/>
            <a:chOff x="0" y="0"/>
            <a:chExt cx="10820400" cy="146119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10820400" cy="6444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999">
                  <a:solidFill>
                    <a:srgbClr val="57FFDC"/>
                  </a:solidFill>
                  <a:latin typeface="HK Grotesk Bold"/>
                </a:rPr>
                <a:t>I FILTRI COME SISTEMA DI SICUREZZA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63949"/>
              <a:ext cx="10820400" cy="5972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-56">
                  <a:solidFill>
                    <a:srgbClr val="FFFFFF"/>
                  </a:solidFill>
                  <a:latin typeface="HK Grotesk Light"/>
                </a:rPr>
                <a:t>SPF, DKIM e DMARC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144000" y="6611955"/>
            <a:ext cx="8115300" cy="492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999">
                <a:solidFill>
                  <a:srgbClr val="57FFDC"/>
                </a:solidFill>
                <a:latin typeface="HK Grotesk Bold"/>
              </a:rPr>
              <a:t>PHISHING CONTROLLATO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4960" y="8921341"/>
            <a:ext cx="616957" cy="336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64"/>
              </a:lnSpc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7979987" y="1405820"/>
            <a:ext cx="369918" cy="369918"/>
            <a:chOff x="6705600" y="1371600"/>
            <a:chExt cx="10972800" cy="1097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7979987" y="3182180"/>
            <a:ext cx="369918" cy="369918"/>
            <a:chOff x="6705600" y="1371600"/>
            <a:chExt cx="10972800" cy="1097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979987" y="4958541"/>
            <a:ext cx="369918" cy="369918"/>
            <a:chOff x="6705600" y="1371600"/>
            <a:chExt cx="10972800" cy="1097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7979987" y="6734901"/>
            <a:ext cx="369918" cy="369918"/>
            <a:chOff x="6705600" y="1371600"/>
            <a:chExt cx="10972800" cy="1097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6696808" y="1100629"/>
              <a:ext cx="10990383" cy="11514742"/>
            </a:xfrm>
            <a:custGeom>
              <a:avLst/>
              <a:gdLst/>
              <a:ahLst/>
              <a:cxnLst/>
              <a:rect r="r" b="b" t="t" l="l"/>
              <a:pathLst>
                <a:path h="11514742" w="10990383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solidFill>
              <a:srgbClr val="0097EE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24551" y="6763810"/>
            <a:ext cx="6263449" cy="3523190"/>
          </a:xfrm>
          <a:custGeom>
            <a:avLst/>
            <a:gdLst/>
            <a:ahLst/>
            <a:cxnLst/>
            <a:rect r="r" b="b" t="t" l="l"/>
            <a:pathLst>
              <a:path h="3523190" w="6263449">
                <a:moveTo>
                  <a:pt x="0" y="0"/>
                </a:moveTo>
                <a:lnTo>
                  <a:pt x="6263449" y="0"/>
                </a:lnTo>
                <a:lnTo>
                  <a:pt x="6263449" y="3523190"/>
                </a:lnTo>
                <a:lnTo>
                  <a:pt x="0" y="3523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198594">
            <a:off x="5959142" y="-457358"/>
            <a:ext cx="18528255" cy="5642970"/>
          </a:xfrm>
          <a:custGeom>
            <a:avLst/>
            <a:gdLst/>
            <a:ahLst/>
            <a:cxnLst/>
            <a:rect r="r" b="b" t="t" l="l"/>
            <a:pathLst>
              <a:path h="5642970" w="18528255">
                <a:moveTo>
                  <a:pt x="0" y="0"/>
                </a:moveTo>
                <a:lnTo>
                  <a:pt x="18528255" y="0"/>
                </a:lnTo>
                <a:lnTo>
                  <a:pt x="18528255" y="5642970"/>
                </a:lnTo>
                <a:lnTo>
                  <a:pt x="0" y="56429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4960" y="7183858"/>
            <a:ext cx="616957" cy="2074442"/>
            <a:chOff x="0" y="0"/>
            <a:chExt cx="822610" cy="276592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03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86432" y="685800"/>
            <a:ext cx="905779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COS’È L’INGEGNERIA SOCIALE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1917" y="2392702"/>
            <a:ext cx="9896822" cy="292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53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HK Grotesk Bold"/>
              </a:rPr>
              <a:t>L'ingegneria sociale è una forma di manipolazione psicologica in cui gli attaccanti cercano di ottenere informazioni sensibili o indurre le persone a compiere determinate azioni attraverso l'inganno, la manipolazione e l'uso delle relazioni umane.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05747" y="6290008"/>
            <a:ext cx="11054904" cy="1419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8"/>
              </a:lnSpc>
              <a:spcBef>
                <a:spcPct val="0"/>
              </a:spcBef>
            </a:pPr>
            <a:r>
              <a:rPr lang="en-US" sz="3323">
                <a:solidFill>
                  <a:srgbClr val="FFFFFF"/>
                </a:solidFill>
                <a:latin typeface="HK Grotesk Bold"/>
              </a:rPr>
              <a:t>si tratta di sfruttare gli aspetti sociali e psicologici per raggiungere scopi malevoli, come l'accesso non autorizzato a informazioni riservate o sistemi informatici.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16361">
            <a:off x="2331757" y="7416393"/>
            <a:ext cx="17875470" cy="6045264"/>
          </a:xfrm>
          <a:custGeom>
            <a:avLst/>
            <a:gdLst/>
            <a:ahLst/>
            <a:cxnLst/>
            <a:rect r="r" b="b" t="t" l="l"/>
            <a:pathLst>
              <a:path h="6045264" w="17875470">
                <a:moveTo>
                  <a:pt x="17875470" y="0"/>
                </a:moveTo>
                <a:lnTo>
                  <a:pt x="0" y="0"/>
                </a:lnTo>
                <a:lnTo>
                  <a:pt x="0" y="6045264"/>
                </a:lnTo>
                <a:lnTo>
                  <a:pt x="17875470" y="6045264"/>
                </a:lnTo>
                <a:lnTo>
                  <a:pt x="1787547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960" y="7183858"/>
            <a:ext cx="616957" cy="2074442"/>
            <a:chOff x="0" y="0"/>
            <a:chExt cx="822610" cy="276592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04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291447" y="593725"/>
            <a:ext cx="12950157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I RISCHI DELL’INGEGNERIA SOCIALE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05000"/>
            <a:ext cx="16657611" cy="6438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</a:rPr>
              <a:t>Ecco alcune motivazioni valide per definire l’ingegneria sociale pericolosa: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</a:rPr>
              <a:t>Fiducia e autorità: gli attaccanti possono sfruttare la tendenza umana a fidarsi delle figure di autorità o di persone apparentemente affidabili, andando a creare situazioni apparentemente legittime, portando le persone a rispondere a determinate richieste o a fornire dati personali.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</a:rPr>
              <a:t>Difficoltà nella difesa tecnologica: mentre le organizzazioni investono nel settore della sicurezza informatica; l'ingegneria sociale si basa più sulla manipolazione psicologica che sull'elusione di misure tecniche di sicurezza, rendendo così più difficile la creazione di un sistema di difesa.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</a:rPr>
              <a:t>Scarsa consapevolezza: molte persone possono non essere consapevoli delle tattiche e delle tecniche utilizzate nell'ingegneria sociale. La mancanza di consapevolezza aumenta il rischio di cadere in trappole o di essere manipolati.</a:t>
            </a:r>
          </a:p>
          <a:p>
            <a:pPr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</a:rPr>
              <a:t>Flessibilità e adattabilità:Mentre le organizzazioni investono in sicurezza informatica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FFFFF"/>
                </a:solidFill>
                <a:latin typeface="HK Grotesk"/>
              </a:rPr>
              <a:t>       avanzata, l'ingegneria sociale si basa più sulla manipolazione psicologica che</a:t>
            </a:r>
          </a:p>
          <a:p>
            <a:pPr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HK Grotesk"/>
              </a:rPr>
              <a:t>       sull'elusione di misure tecniche di sicurezza.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3996" y="4894326"/>
            <a:ext cx="7103628" cy="4738120"/>
          </a:xfrm>
          <a:custGeom>
            <a:avLst/>
            <a:gdLst/>
            <a:ahLst/>
            <a:cxnLst/>
            <a:rect r="r" b="b" t="t" l="l"/>
            <a:pathLst>
              <a:path h="4738120" w="7103628">
                <a:moveTo>
                  <a:pt x="0" y="0"/>
                </a:moveTo>
                <a:lnTo>
                  <a:pt x="7103627" y="0"/>
                </a:lnTo>
                <a:lnTo>
                  <a:pt x="7103627" y="4738119"/>
                </a:lnTo>
                <a:lnTo>
                  <a:pt x="0" y="47381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34103" y="5557573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6" y="0"/>
                </a:lnTo>
                <a:lnTo>
                  <a:pt x="21356206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45062" y="685800"/>
            <a:ext cx="362235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IL PHISHING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51487" y="1799142"/>
            <a:ext cx="14236347" cy="248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8"/>
              </a:lnSpc>
            </a:pPr>
            <a:r>
              <a:rPr lang="en-US" sz="3800">
                <a:solidFill>
                  <a:srgbClr val="FFFFFF"/>
                </a:solidFill>
                <a:latin typeface="HK Grotesk Bold"/>
              </a:rPr>
              <a:t>Cos’è? </a:t>
            </a:r>
          </a:p>
          <a:p>
            <a:pPr>
              <a:lnSpc>
                <a:spcPts val="388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"/>
              </a:rPr>
              <a:t>Tra i vari attacchi di ingegneria sociale, il phishing è uno dei più diffusi e pericolosi. Il phishing è una sottocategoria degli attacchi di ingegneria sociale. Coinvolge l'invio di e-mail o messaggi ingannevoli che cercano di indurre le persone a rivelare informazioni personali.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642343" y="647700"/>
            <a:ext cx="616957" cy="2074442"/>
            <a:chOff x="0" y="0"/>
            <a:chExt cx="822610" cy="2765923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27308">
            <a:off x="-7523141" y="-2227071"/>
            <a:ext cx="17016201" cy="6180151"/>
          </a:xfrm>
          <a:custGeom>
            <a:avLst/>
            <a:gdLst/>
            <a:ahLst/>
            <a:cxnLst/>
            <a:rect r="r" b="b" t="t" l="l"/>
            <a:pathLst>
              <a:path h="6180151" w="17016201">
                <a:moveTo>
                  <a:pt x="0" y="0"/>
                </a:moveTo>
                <a:lnTo>
                  <a:pt x="17016201" y="0"/>
                </a:lnTo>
                <a:lnTo>
                  <a:pt x="17016201" y="6180151"/>
                </a:lnTo>
                <a:lnTo>
                  <a:pt x="0" y="618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27308">
            <a:off x="5951960" y="8070593"/>
            <a:ext cx="17016201" cy="6180151"/>
          </a:xfrm>
          <a:custGeom>
            <a:avLst/>
            <a:gdLst/>
            <a:ahLst/>
            <a:cxnLst/>
            <a:rect r="r" b="b" t="t" l="l"/>
            <a:pathLst>
              <a:path h="6180151" w="17016201">
                <a:moveTo>
                  <a:pt x="0" y="0"/>
                </a:moveTo>
                <a:lnTo>
                  <a:pt x="17016201" y="0"/>
                </a:lnTo>
                <a:lnTo>
                  <a:pt x="17016201" y="6180151"/>
                </a:lnTo>
                <a:lnTo>
                  <a:pt x="0" y="618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84960" y="7183858"/>
            <a:ext cx="616957" cy="2074442"/>
            <a:chOff x="0" y="0"/>
            <a:chExt cx="822610" cy="2765923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06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812778" y="555308"/>
            <a:ext cx="6635789" cy="100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HK Grotesk Bold"/>
              </a:rPr>
              <a:t>COME AGISCE?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21255"/>
            <a:ext cx="16619958" cy="546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30"/>
              </a:lnSpc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Vediamo ora alcuni metodi di azione impiegati nel phishing:</a:t>
            </a:r>
          </a:p>
          <a:p>
            <a:pPr marL="647700" indent="-323850" lvl="1">
              <a:lnSpc>
                <a:spcPts val="33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</a:rPr>
              <a:t>E-mail o Messaggio Ingannevole: gli attaccanti inviano e-mail o messaggi che sembrano provenire da fonti affidabili, come istituzioni finanziarie, servizi online popolari o aziende con cui la vittima potrebbe avere una relazione.</a:t>
            </a:r>
          </a:p>
          <a:p>
            <a:pPr marL="647700" indent="-323850" lvl="1">
              <a:lnSpc>
                <a:spcPts val="33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</a:rPr>
              <a:t>Contenuto Ingannevole: il contenuto del messaggio spesso contiene elementi ingannevoli, come loghi ufficiali, testi persuasivi o richieste di azioni immediate. L'obiettivo è convincere la vittima che il messaggio è autentico</a:t>
            </a:r>
          </a:p>
          <a:p>
            <a:pPr marL="647700" indent="-323850" lvl="1">
              <a:lnSpc>
                <a:spcPts val="33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</a:rPr>
              <a:t>Richiesta di Azioni Immediate: le vittime vengono sollecitate a compiere azioni immediate, come fare clic su un link, inserire informazioni di accesso o scaricare allegati. Queste azioni portano le vittime verso siti Web o risorse controllate dagli attaccanti.</a:t>
            </a:r>
          </a:p>
          <a:p>
            <a:pPr marL="647700" indent="-323850" lvl="1">
              <a:lnSpc>
                <a:spcPts val="333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"/>
              </a:rPr>
              <a:t>Raccolta di Informazioni Sensibili: una volta che le vittime seguono le istruzioni, gli attaccanti possono raccogliere informazioni sensibili come nomi utente, password, dati finanziari o altre informazioni personali.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1128" y="6417018"/>
            <a:ext cx="5196872" cy="3869982"/>
          </a:xfrm>
          <a:custGeom>
            <a:avLst/>
            <a:gdLst/>
            <a:ahLst/>
            <a:cxnLst/>
            <a:rect r="r" b="b" t="t" l="l"/>
            <a:pathLst>
              <a:path h="3869982" w="5196872">
                <a:moveTo>
                  <a:pt x="0" y="0"/>
                </a:moveTo>
                <a:lnTo>
                  <a:pt x="5196872" y="0"/>
                </a:lnTo>
                <a:lnTo>
                  <a:pt x="5196872" y="3869982"/>
                </a:lnTo>
                <a:lnTo>
                  <a:pt x="0" y="3869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850" t="0" r="-585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70712" y="-199412"/>
            <a:ext cx="18253593" cy="12445631"/>
          </a:xfrm>
          <a:custGeom>
            <a:avLst/>
            <a:gdLst/>
            <a:ahLst/>
            <a:cxnLst/>
            <a:rect r="r" b="b" t="t" l="l"/>
            <a:pathLst>
              <a:path h="12445631" w="18253593">
                <a:moveTo>
                  <a:pt x="0" y="0"/>
                </a:moveTo>
                <a:lnTo>
                  <a:pt x="18253593" y="0"/>
                </a:lnTo>
                <a:lnTo>
                  <a:pt x="18253593" y="12445631"/>
                </a:lnTo>
                <a:lnTo>
                  <a:pt x="0" y="124456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93438" y="1598668"/>
            <a:ext cx="11797690" cy="713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33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Consapevolezza: l'istruzione delle persone sulla rilevazione delle e-mail di phishing è fondamentale. Le persone devono essere consapevoli dei segnali di un potenziale attacco, come errori di ortografia, indirizzi e-mail sospetti o richieste di informazioni sensibili.</a:t>
            </a:r>
          </a:p>
          <a:p>
            <a:pPr marL="647700" indent="-323850" lvl="1">
              <a:lnSpc>
                <a:spcPts val="33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Verifica delle Fonti: le vittime devono verificare attentamente la fonte del messaggio, specialmente quando si tratta di richieste di informazioni sensibili. La verifica può includere contattare direttamente l'azienda o l'organizzazione apparentemente coinvolta.</a:t>
            </a:r>
          </a:p>
          <a:p>
            <a:pPr marL="647700" indent="-323850" lvl="1">
              <a:lnSpc>
                <a:spcPts val="33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Uso di Filtri Anti-Phishing: l'utilizzo di filtri anti-phishing può aiutare a bloccare e-mail sospette prima che raggiungano le caselle di posta degli utenti.</a:t>
            </a:r>
          </a:p>
          <a:p>
            <a:pPr marL="647700" indent="-323850" lvl="1">
              <a:lnSpc>
                <a:spcPts val="333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Autenticazione Multifattore (MFA): l'implementazione di MFA può aggiungere uno strato di sicurezza, anche se le credenziali vengono compromesse.</a:t>
            </a:r>
          </a:p>
          <a:p>
            <a:pPr marL="647700" indent="-323850" lvl="1">
              <a:lnSpc>
                <a:spcPts val="333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HK Grotesk Bold"/>
              </a:rPr>
              <a:t>In particolare i filtri : SPF. DKIM e DMARC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816" y="726758"/>
            <a:ext cx="9647158" cy="64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5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HK Grotesk Bold"/>
              </a:rPr>
              <a:t>SISTEMI DI DIFESA  PER IL PHISHING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4960" y="7183858"/>
            <a:ext cx="616957" cy="2074442"/>
            <a:chOff x="0" y="0"/>
            <a:chExt cx="822610" cy="2765923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7448">
            <a:off x="-5250567" y="-4398846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5" y="0"/>
                </a:lnTo>
                <a:lnTo>
                  <a:pt x="21356205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4960" y="7183858"/>
            <a:ext cx="616957" cy="2074442"/>
            <a:chOff x="0" y="0"/>
            <a:chExt cx="822610" cy="2765923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08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62003" y="7775271"/>
            <a:ext cx="4082425" cy="2511729"/>
          </a:xfrm>
          <a:custGeom>
            <a:avLst/>
            <a:gdLst/>
            <a:ahLst/>
            <a:cxnLst/>
            <a:rect r="r" b="b" t="t" l="l"/>
            <a:pathLst>
              <a:path h="2511729" w="4082425">
                <a:moveTo>
                  <a:pt x="0" y="0"/>
                </a:moveTo>
                <a:lnTo>
                  <a:pt x="4082425" y="0"/>
                </a:lnTo>
                <a:lnTo>
                  <a:pt x="4082425" y="2511729"/>
                </a:lnTo>
                <a:lnTo>
                  <a:pt x="0" y="2511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17830" y="1808667"/>
            <a:ext cx="11826598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I FILSTRI COME SISTEMA DI  SICUREZZA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53816" y="3458837"/>
            <a:ext cx="877848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HK Grotesk Bold"/>
              </a:rPr>
              <a:t>SPF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2740" y="4610230"/>
            <a:ext cx="15451688" cy="361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8"/>
              </a:lnSpc>
            </a:pPr>
            <a:r>
              <a:rPr lang="en-US" sz="3223">
                <a:solidFill>
                  <a:srgbClr val="FFFFFF"/>
                </a:solidFill>
                <a:latin typeface="HK Grotesk Bold"/>
              </a:rPr>
              <a:t>Obiettivo:</a:t>
            </a:r>
          </a:p>
          <a:p>
            <a:pPr>
              <a:lnSpc>
                <a:spcPts val="3578"/>
              </a:lnSpc>
            </a:pPr>
            <a:r>
              <a:rPr lang="en-US" sz="3223">
                <a:solidFill>
                  <a:srgbClr val="FFFFFF"/>
                </a:solidFill>
                <a:latin typeface="HK Grotesk Bold"/>
              </a:rPr>
              <a:t> Verificare che l'indirizzo IP che invia un'email sia autorizzato a farlo per conto del dominio specificato .</a:t>
            </a:r>
          </a:p>
          <a:p>
            <a:pPr>
              <a:lnSpc>
                <a:spcPts val="3578"/>
              </a:lnSpc>
            </a:pPr>
            <a:r>
              <a:rPr lang="en-US" sz="3223">
                <a:solidFill>
                  <a:srgbClr val="FFFFFF"/>
                </a:solidFill>
                <a:latin typeface="HK Grotesk Bold"/>
              </a:rPr>
              <a:t>Come funziona: </a:t>
            </a:r>
          </a:p>
          <a:p>
            <a:pPr>
              <a:lnSpc>
                <a:spcPts val="3578"/>
              </a:lnSpc>
              <a:spcBef>
                <a:spcPct val="0"/>
              </a:spcBef>
            </a:pPr>
            <a:r>
              <a:rPr lang="en-US" sz="3223">
                <a:solidFill>
                  <a:srgbClr val="FFFFFF"/>
                </a:solidFill>
                <a:latin typeface="HK Grotesk Bold"/>
              </a:rPr>
              <a:t> Il proprietario del dominio specifica nei record DNS quali server sono autorizzati a inviare email a nome del dominio.      Quando una mail viene ricevuta, il server destinatario verifica che l'indirizzo IP del server mittente sia elencato come  autorizzato nei record SPF del dominio.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3626344" y="371506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9909802" y="3458837"/>
            <a:ext cx="8225733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85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SENDER POLICY FRAMEWORK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36445">
            <a:off x="5189273" y="1982394"/>
            <a:ext cx="21356206" cy="6874465"/>
          </a:xfrm>
          <a:custGeom>
            <a:avLst/>
            <a:gdLst/>
            <a:ahLst/>
            <a:cxnLst/>
            <a:rect r="r" b="b" t="t" l="l"/>
            <a:pathLst>
              <a:path h="6874465" w="21356206">
                <a:moveTo>
                  <a:pt x="0" y="0"/>
                </a:moveTo>
                <a:lnTo>
                  <a:pt x="21356206" y="0"/>
                </a:lnTo>
                <a:lnTo>
                  <a:pt x="21356206" y="6874465"/>
                </a:lnTo>
                <a:lnTo>
                  <a:pt x="0" y="6874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50821" y="7563921"/>
            <a:ext cx="616957" cy="2074442"/>
            <a:chOff x="0" y="0"/>
            <a:chExt cx="822610" cy="2765923"/>
          </a:xfrm>
        </p:grpSpPr>
        <p:sp>
          <p:nvSpPr>
            <p:cNvPr name="AutoShape 4" id="4"/>
            <p:cNvSpPr/>
            <p:nvPr/>
          </p:nvSpPr>
          <p:spPr>
            <a:xfrm rot="0">
              <a:off x="759110" y="0"/>
              <a:ext cx="63500" cy="1767642"/>
            </a:xfrm>
            <a:prstGeom prst="rect">
              <a:avLst/>
            </a:prstGeom>
            <a:solidFill>
              <a:srgbClr val="57FFDC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2310295"/>
              <a:ext cx="822610" cy="4556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64"/>
                </a:lnSpc>
              </a:pPr>
              <a:r>
                <a:rPr lang="en-US" sz="2400">
                  <a:solidFill>
                    <a:srgbClr val="FFFFFF"/>
                  </a:solidFill>
                  <a:latin typeface="HK Grotesk Bold"/>
                </a:rPr>
                <a:t>09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3237083" y="139065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0" y="7270437"/>
            <a:ext cx="7142384" cy="3016563"/>
          </a:xfrm>
          <a:custGeom>
            <a:avLst/>
            <a:gdLst/>
            <a:ahLst/>
            <a:cxnLst/>
            <a:rect r="r" b="b" t="t" l="l"/>
            <a:pathLst>
              <a:path h="3016563" w="7142384">
                <a:moveTo>
                  <a:pt x="0" y="0"/>
                </a:moveTo>
                <a:lnTo>
                  <a:pt x="7142384" y="0"/>
                </a:lnTo>
                <a:lnTo>
                  <a:pt x="7142384" y="3016563"/>
                </a:lnTo>
                <a:lnTo>
                  <a:pt x="0" y="30165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66800"/>
            <a:ext cx="1648301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5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DKIM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8322" y="1134428"/>
            <a:ext cx="7485102" cy="579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HK Grotesk Bold"/>
              </a:rPr>
              <a:t>DOMAINKEYS IDENTIFIED MAIL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099897"/>
            <a:ext cx="12000033" cy="410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5"/>
              </a:lnSpc>
            </a:pPr>
            <a:r>
              <a:rPr lang="en-US" sz="3653">
                <a:solidFill>
                  <a:srgbClr val="FFFFFF"/>
                </a:solidFill>
                <a:latin typeface="HK Grotesk Bold"/>
              </a:rPr>
              <a:t>Obbiettivo: </a:t>
            </a:r>
          </a:p>
          <a:p>
            <a:pPr>
              <a:lnSpc>
                <a:spcPts val="4055"/>
              </a:lnSpc>
            </a:pPr>
            <a:r>
              <a:rPr lang="en-US" sz="3653">
                <a:solidFill>
                  <a:srgbClr val="FFFFFF"/>
                </a:solidFill>
                <a:latin typeface="HK Grotesk Bold"/>
              </a:rPr>
              <a:t>Garantire l'integrità e l'autenticità del contenuto di un'email mediante la firma digitale</a:t>
            </a:r>
          </a:p>
          <a:p>
            <a:pPr>
              <a:lnSpc>
                <a:spcPts val="4055"/>
              </a:lnSpc>
            </a:pPr>
            <a:r>
              <a:rPr lang="en-US" sz="3653">
                <a:solidFill>
                  <a:srgbClr val="FFFFFF"/>
                </a:solidFill>
                <a:latin typeface="HK Grotesk Bold"/>
              </a:rPr>
              <a:t>Come funziona:</a:t>
            </a:r>
          </a:p>
          <a:p>
            <a:pPr>
              <a:lnSpc>
                <a:spcPts val="4055"/>
              </a:lnSpc>
            </a:pPr>
            <a:r>
              <a:rPr lang="en-US" sz="3653">
                <a:solidFill>
                  <a:srgbClr val="FFFFFF"/>
                </a:solidFill>
                <a:latin typeface="HK Grotesk Bold"/>
              </a:rPr>
              <a:t>Il mittente firma digitalmente il contenuto dell'email con una chiave privata, e il destinatario può verificare l'autenticità utilizzando la chiave pubblica associata.</a:t>
            </a:r>
          </a:p>
          <a:p>
            <a:pPr>
              <a:lnSpc>
                <a:spcPts val="4055"/>
              </a:lnSpc>
              <a:spcBef>
                <a:spcPct val="0"/>
              </a:spcBef>
            </a:pPr>
            <a:r>
              <a:rPr lang="en-US" sz="3653">
                <a:solidFill>
                  <a:srgbClr val="FFFFFF"/>
                </a:solidFill>
                <a:latin typeface="HK Grotesk Bold"/>
              </a:rPr>
              <a:t>La firma DKIM è memorizzata nell'header dell'email.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DAF3CIJOKjs</dc:identifier>
  <dcterms:modified xsi:type="dcterms:W3CDTF">2011-08-01T06:04:30Z</dcterms:modified>
  <cp:revision>1</cp:revision>
  <dc:title>Ingegneria socaile</dc:title>
</cp:coreProperties>
</file>